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8" r:id="rId7"/>
    <p:sldId id="258" r:id="rId8"/>
    <p:sldId id="259" r:id="rId9"/>
    <p:sldId id="267" r:id="rId10"/>
    <p:sldId id="260" r:id="rId11"/>
    <p:sldId id="261" r:id="rId12"/>
    <p:sldId id="262" r:id="rId13"/>
    <p:sldId id="263" r:id="rId14"/>
    <p:sldId id="266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91"/>
    <p:restoredTop sz="94571"/>
  </p:normalViewPr>
  <p:slideViewPr>
    <p:cSldViewPr snapToGrid="0" snapToObjects="1">
      <p:cViewPr varScale="1">
        <p:scale>
          <a:sx n="107" d="100"/>
          <a:sy n="107" d="100"/>
        </p:scale>
        <p:origin x="176" y="9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93AA9-8EEA-E642-8A82-8B665582B3AC}" type="datetimeFigureOut">
              <a:rPr lang="nb-NO" smtClean="0"/>
              <a:t>18.08.2026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FB77D-DC75-DE40-ABB3-C4789348C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2376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FB77D-DC75-DE40-ABB3-C4789348C17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518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2D74C-E6D3-A818-E4AB-01A85F62D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62E8447-D1F4-1FC7-0CA3-63460835C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9E02B50-162F-8F10-C231-0820DB53D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865F1EA-5E93-1D85-80C4-2E3B4AD41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FB77D-DC75-DE40-ABB3-C4789348C17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86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a.no/_service/300851/download/id/1525079/name/hovedtariffavtale_org_24-26_A5_web_aug25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4279"/>
            <a:ext cx="7772400" cy="1102519"/>
          </a:xfrm>
        </p:spPr>
        <p:txBody>
          <a:bodyPr/>
          <a:lstStyle/>
          <a:p>
            <a:r>
              <a:rPr lang="nb-NO" noProof="0" dirty="0"/>
              <a:t>To lønnssystemer – én overgang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51110"/>
            <a:ext cx="6400800" cy="1314450"/>
          </a:xfrm>
        </p:spPr>
        <p:txBody>
          <a:bodyPr/>
          <a:lstStyle/>
          <a:p>
            <a:r>
              <a:rPr lang="nb-NO" noProof="0" dirty="0"/>
              <a:t>PB‑ og KA‑lønnssystemene med konverteringsmodell</a:t>
            </a:r>
          </a:p>
          <a:p>
            <a:r>
              <a:rPr lang="nb-NO" noProof="0" dirty="0"/>
              <a:t>Status pr. </a:t>
            </a:r>
            <a:r>
              <a:rPr lang="nb-NO" dirty="0"/>
              <a:t>1</a:t>
            </a:r>
            <a:r>
              <a:rPr lang="nb-NO" noProof="0" dirty="0"/>
              <a:t>7.08.2026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Bakgrunn og behov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Gjeldende lønnsoppsett bygget på Statens </a:t>
            </a:r>
            <a:r>
              <a:rPr lang="nb-NO" dirty="0" err="1"/>
              <a:t>hovedlønnstabell</a:t>
            </a:r>
            <a:r>
              <a:rPr lang="nb-NO" dirty="0"/>
              <a:t>. Den er ikke lenger et grunnlag som forhandles.</a:t>
            </a:r>
          </a:p>
          <a:p>
            <a:r>
              <a:rPr lang="nb-NO" dirty="0"/>
              <a:t>Behov for mer robust arbeidsgiver‑ og arbeidstakerstruktur</a:t>
            </a:r>
          </a:p>
          <a:p>
            <a:r>
              <a:rPr lang="nb-NO" dirty="0"/>
              <a:t>Planlagt arbeidsgivertilknytning blir ikke som tidligere skissert VIRKE, men KA som imøtekommer våre behov som er:</a:t>
            </a:r>
          </a:p>
          <a:p>
            <a:r>
              <a:rPr lang="nb-NO" dirty="0"/>
              <a:t>Forutsigbarhet, rettferdighet og bred forankring</a:t>
            </a:r>
          </a:p>
          <a:p>
            <a:r>
              <a:rPr lang="nb-NO" dirty="0"/>
              <a:t>Vi anbefaler at innplassering og konvertering til den nye lønnsmodellen er sluttført innen utgangen av august. Målet er at lønnsoppgjøret med virkning fra </a:t>
            </a:r>
            <a:r>
              <a:rPr lang="nb-NO" b="1" dirty="0"/>
              <a:t>01.05.2026</a:t>
            </a:r>
            <a:r>
              <a:rPr lang="nb-NO" dirty="0"/>
              <a:t> skal kunne beregnes og sendes ut </a:t>
            </a:r>
            <a:r>
              <a:rPr lang="nb-NO" b="1" dirty="0"/>
              <a:t>1. september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D1475-42EF-B220-B4FC-5D74E4DE6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D796-35EA-F38D-C73A-25F3EB5CF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77758"/>
          </a:xfrm>
        </p:spPr>
        <p:txBody>
          <a:bodyPr>
            <a:normAutofit fontScale="90000"/>
          </a:bodyPr>
          <a:lstStyle/>
          <a:p>
            <a:r>
              <a:rPr lang="nb-NO"/>
              <a:t>Forhandlingsutvalget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1CAA0-65C0-0E3C-DA47-4E565CFC4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4771"/>
            <a:ext cx="8229600" cy="3999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Forhandlingsutvalget vil gjennom PTF og Landskontoret gi råd og veiledning. Det legges opp til en glidende overgang til KA for å sikre forutsigbarhet og økonomisk bærekraft. </a:t>
            </a:r>
            <a:endParaRPr lang="nb-NO" dirty="0">
              <a:ea typeface="Calibri"/>
              <a:cs typeface="Calibri"/>
            </a:endParaRPr>
          </a:p>
          <a:p>
            <a:r>
              <a:rPr lang="nb-NO" dirty="0"/>
              <a:t>Dagens PTF-modell har lav deltakelse, og det er behov for revitalisering for å bygge en bredere forankret arbeidstakerstemme i Pinsebevegelsen.  </a:t>
            </a:r>
            <a:endParaRPr lang="nb-NO" dirty="0">
              <a:ea typeface="Calibri"/>
              <a:cs typeface="Calibri"/>
            </a:endParaRPr>
          </a:p>
          <a:p>
            <a:r>
              <a:rPr lang="nb-NO" dirty="0"/>
              <a:t>Samtaleforum anbefales å gi tilslutning til løsningen med KA. </a:t>
            </a:r>
            <a:br>
              <a:rPr lang="nb-NO" dirty="0"/>
            </a:br>
            <a:r>
              <a:rPr lang="nb-NO" dirty="0"/>
              <a:t>Styret i PTF vil bidra til å bli en dekkende arbeidstakerpart og er sammen med Organisasjonsutvalget i hovedtrekk omforent om skissen og videre arbeid.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658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Dagens PB‑lønnssystem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Fleksibelt system med 3 lønnsgrupper, men:</a:t>
            </a:r>
          </a:p>
          <a:p>
            <a:r>
              <a:rPr lang="nb-NO" noProof="0" dirty="0"/>
              <a:t>Mange lønnsrammer og lokale tilpasninger</a:t>
            </a:r>
          </a:p>
          <a:p>
            <a:r>
              <a:rPr lang="nb-NO" noProof="0" dirty="0"/>
              <a:t>Tar hensyn til menighetsstørrelse, ansvar, ansiennitet og utdanning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KA‑</a:t>
            </a:r>
            <a:r>
              <a:rPr dirty="0" err="1"/>
              <a:t>lønnssystemet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dirty="0"/>
              <a:t>Standardisert </a:t>
            </a:r>
            <a:r>
              <a:rPr dirty="0" err="1"/>
              <a:t>garanti‑lønnstabell</a:t>
            </a:r>
            <a:endParaRPr dirty="0"/>
          </a:p>
          <a:p>
            <a:r>
              <a:rPr lang="nb-NO" dirty="0"/>
              <a:t>Årlig oppdatering gjennom sentrale lønnsoppgjør der vi vil ha en hengeavtale på hovedtariffavtalen (HTA) gjeldene for arbeidsgivere som er «organisasjonsmedlemmer» i KA </a:t>
            </a:r>
          </a:p>
          <a:p>
            <a:pPr lvl="1"/>
            <a:r>
              <a:rPr lang="nb-NO" i="1" dirty="0"/>
              <a:t>virksomheter som ikke er organer i Den norske kirke</a:t>
            </a:r>
          </a:p>
          <a:p>
            <a:pPr marL="556895" lvl="1" indent="-213995"/>
            <a:r>
              <a:rPr lang="nb-NO" i="1" dirty="0"/>
              <a:t>Hele avtalen </a:t>
            </a:r>
            <a:r>
              <a:rPr lang="nb-NO" b="1" i="1" dirty="0">
                <a:hlinkClick r:id="rId2"/>
              </a:rPr>
              <a:t>finner du her </a:t>
            </a:r>
            <a:r>
              <a:rPr lang="nb-NO" i="1"/>
              <a:t>inkl</a:t>
            </a:r>
            <a:r>
              <a:rPr lang="nb-NO" i="1" dirty="0"/>
              <a:t> stillingskoder med garantilønn, hovedbenevnelse og rapporterings­ benevnelser side 49-54</a:t>
            </a:r>
            <a:endParaRPr lang="nb-NO" i="1" dirty="0">
              <a:ea typeface="Calibri"/>
              <a:cs typeface="Calibri"/>
            </a:endParaRPr>
          </a:p>
          <a:p>
            <a:pPr lvl="1"/>
            <a:endParaRPr lang="nb-NO" i="1" dirty="0"/>
          </a:p>
          <a:p>
            <a:r>
              <a:rPr lang="nb-NO"/>
              <a:t>7 lønnsgrupper i hovedsak basert på utdanning og ansiennitet</a:t>
            </a:r>
            <a:endParaRPr lang="nb-NO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290C7-3CB5-482A-5215-5FD774BF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F31D8-8054-9A96-72A0-F50207C7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7138"/>
            <a:ext cx="2351315" cy="876090"/>
          </a:xfrm>
        </p:spPr>
        <p:txBody>
          <a:bodyPr>
            <a:normAutofit fontScale="90000"/>
          </a:bodyPr>
          <a:lstStyle/>
          <a:p>
            <a:pPr algn="l"/>
            <a:r>
              <a:rPr lang="nb-NO"/>
              <a:t>KAs</a:t>
            </a:r>
            <a:r>
              <a:t>‑</a:t>
            </a:r>
            <a:br>
              <a:rPr lang="nb-NO" dirty="0"/>
            </a:br>
            <a:r>
              <a:rPr lang="nb-NO"/>
              <a:t>lønnssystem</a:t>
            </a:r>
            <a:endParaRPr lang="nb-NO">
              <a:ea typeface="Calibri"/>
              <a:cs typeface="Calibri"/>
            </a:endParaRPr>
          </a:p>
        </p:txBody>
      </p:sp>
      <p:pic>
        <p:nvPicPr>
          <p:cNvPr id="7" name="Bilde 6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FD1B0882-FD5B-ED82-292C-2EA187DE9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56" y="163286"/>
            <a:ext cx="4060258" cy="48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4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Hovedforskjeller PB vs. 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dirty="0"/>
              <a:t>PB: </a:t>
            </a:r>
            <a:r>
              <a:rPr dirty="0" err="1"/>
              <a:t>høy</a:t>
            </a:r>
            <a:r>
              <a:rPr dirty="0"/>
              <a:t> </a:t>
            </a:r>
            <a:r>
              <a:rPr dirty="0" err="1"/>
              <a:t>fleksibilitet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lokale</a:t>
            </a:r>
            <a:r>
              <a:rPr dirty="0"/>
              <a:t> </a:t>
            </a:r>
            <a:r>
              <a:rPr dirty="0" err="1"/>
              <a:t>justeringer</a:t>
            </a:r>
            <a:r>
              <a:rPr lang="nb-NO" dirty="0"/>
              <a:t> med mye detaljstyring</a:t>
            </a:r>
            <a:endParaRPr dirty="0"/>
          </a:p>
          <a:p>
            <a:r>
              <a:rPr dirty="0"/>
              <a:t>KA: </a:t>
            </a:r>
            <a:r>
              <a:rPr dirty="0" err="1"/>
              <a:t>tydelig</a:t>
            </a:r>
            <a:r>
              <a:rPr dirty="0"/>
              <a:t> </a:t>
            </a:r>
            <a:r>
              <a:rPr dirty="0" err="1"/>
              <a:t>struktur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forutsigbar</a:t>
            </a:r>
            <a:r>
              <a:rPr dirty="0"/>
              <a:t> </a:t>
            </a:r>
            <a:r>
              <a:rPr dirty="0" err="1"/>
              <a:t>lønnsutvikling</a:t>
            </a:r>
            <a:endParaRPr dirty="0"/>
          </a:p>
          <a:p>
            <a:r>
              <a:rPr dirty="0"/>
              <a:t>KA </a:t>
            </a:r>
            <a:r>
              <a:rPr dirty="0" err="1"/>
              <a:t>gir</a:t>
            </a:r>
            <a:r>
              <a:rPr dirty="0"/>
              <a:t> </a:t>
            </a:r>
            <a:r>
              <a:rPr dirty="0" err="1"/>
              <a:t>også</a:t>
            </a:r>
            <a:r>
              <a:rPr dirty="0"/>
              <a:t> rammer for </a:t>
            </a:r>
            <a:r>
              <a:rPr lang="nb-NO" dirty="0"/>
              <a:t>lønnsglidning, overheng og lokale forhandlinger i lønnsoppgjøret</a:t>
            </a:r>
          </a:p>
          <a:p>
            <a:r>
              <a:rPr lang="nb-NO">
                <a:ea typeface="Calibri"/>
                <a:cs typeface="Calibri"/>
              </a:rPr>
              <a:t>For begge systemene må vi legge til rette for å hensynta realkompetanse</a:t>
            </a:r>
            <a:endParaRPr lang="nb-NO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Prinsipper for konvertering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å finne riktig utgangspunkt for minstelønn tas det utgangspunkt i lønn uten ansiennitet i gammelt oppsett</a:t>
            </a:r>
          </a:p>
          <a:p>
            <a:r>
              <a:rPr lang="nb-NO" dirty="0"/>
              <a:t>Oversikt på nåværende </a:t>
            </a:r>
            <a:r>
              <a:rPr lang="nb-NO" dirty="0" err="1"/>
              <a:t>anisennitet</a:t>
            </a:r>
            <a:r>
              <a:rPr lang="nb-NO" dirty="0"/>
              <a:t> er viktig i avtalen</a:t>
            </a:r>
          </a:p>
          <a:p>
            <a:r>
              <a:rPr lang="nb-NO" dirty="0"/>
              <a:t>Ingen ansatte skal gå ned i lønn</a:t>
            </a:r>
          </a:p>
          <a:p>
            <a:r>
              <a:rPr lang="nb-NO" dirty="0"/>
              <a:t>Eksisterende ansatte beholder PB‑lønn til KA‑nivå er høyere</a:t>
            </a:r>
          </a:p>
          <a:p>
            <a:r>
              <a:rPr lang="nb-NO" dirty="0"/>
              <a:t>Nyansatte plasseres direkte i KA‑stigen. Omdefinering av stillingsbeskrivelser vil komme sammen med lønnsoppgjør i september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Overgangsperiode og fleksibilitet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Gradvis</a:t>
            </a:r>
            <a:r>
              <a:rPr dirty="0"/>
              <a:t> </a:t>
            </a:r>
            <a:r>
              <a:rPr lang="nb-NO" dirty="0"/>
              <a:t>forutsigbar og rettferdig </a:t>
            </a:r>
            <a:r>
              <a:rPr dirty="0" err="1"/>
              <a:t>overgang</a:t>
            </a:r>
            <a:r>
              <a:rPr dirty="0"/>
              <a:t> </a:t>
            </a:r>
            <a:r>
              <a:rPr lang="nb-NO" dirty="0"/>
              <a:t>til KA-modellen </a:t>
            </a:r>
            <a:br>
              <a:rPr lang="nb-NO" dirty="0"/>
            </a:br>
            <a:r>
              <a:rPr dirty="0"/>
              <a:t>over 2–4 </a:t>
            </a:r>
            <a:r>
              <a:rPr dirty="0" err="1"/>
              <a:t>år</a:t>
            </a:r>
            <a:r>
              <a:rPr dirty="0"/>
              <a:t> (</a:t>
            </a:r>
            <a:r>
              <a:rPr dirty="0" err="1"/>
              <a:t>ev</a:t>
            </a:r>
            <a:r>
              <a:rPr dirty="0"/>
              <a:t>. </a:t>
            </a:r>
            <a:r>
              <a:rPr dirty="0" err="1"/>
              <a:t>lengre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behov</a:t>
            </a:r>
            <a:r>
              <a:rPr dirty="0"/>
              <a:t>)</a:t>
            </a:r>
            <a:endParaRPr lang="nb-NO" dirty="0"/>
          </a:p>
          <a:p>
            <a:r>
              <a:rPr lang="nb-NO" dirty="0"/>
              <a:t>Ingen lønnsnedgang for ansatte</a:t>
            </a:r>
            <a:endParaRPr dirty="0"/>
          </a:p>
          <a:p>
            <a:r>
              <a:rPr dirty="0" err="1"/>
              <a:t>Hensyn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høye</a:t>
            </a:r>
            <a:r>
              <a:rPr dirty="0"/>
              <a:t> </a:t>
            </a:r>
            <a:r>
              <a:rPr dirty="0" err="1"/>
              <a:t>ansiennitetshopp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KA (10 </a:t>
            </a:r>
            <a:r>
              <a:rPr dirty="0" err="1"/>
              <a:t>og</a:t>
            </a:r>
            <a:r>
              <a:rPr dirty="0"/>
              <a:t> 16 </a:t>
            </a:r>
            <a:r>
              <a:rPr dirty="0" err="1"/>
              <a:t>år</a:t>
            </a:r>
            <a:r>
              <a:rPr dirty="0"/>
              <a:t>)</a:t>
            </a:r>
          </a:p>
          <a:p>
            <a:r>
              <a:rPr dirty="0" err="1"/>
              <a:t>Mulighet</a:t>
            </a:r>
            <a:r>
              <a:rPr dirty="0"/>
              <a:t> for </a:t>
            </a:r>
            <a:r>
              <a:rPr dirty="0" err="1"/>
              <a:t>lokale</a:t>
            </a:r>
            <a:r>
              <a:rPr dirty="0"/>
              <a:t> </a:t>
            </a:r>
            <a:r>
              <a:rPr dirty="0" err="1"/>
              <a:t>avtaler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individuelle</a:t>
            </a:r>
            <a:r>
              <a:rPr dirty="0"/>
              <a:t> </a:t>
            </a:r>
            <a:r>
              <a:rPr dirty="0" err="1"/>
              <a:t>løsninger</a:t>
            </a:r>
            <a:endParaRPr lang="nb-NO" dirty="0"/>
          </a:p>
          <a:p>
            <a:r>
              <a:rPr lang="nb-NO" dirty="0"/>
              <a:t>Videre forankring i Samtaleforum og Årsmøtekonferansen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praktisk konvertering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Bygger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KA‑</a:t>
            </a:r>
            <a:r>
              <a:rPr dirty="0" err="1"/>
              <a:t>garantilønn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faste</a:t>
            </a:r>
            <a:r>
              <a:rPr dirty="0"/>
              <a:t> </a:t>
            </a:r>
            <a:r>
              <a:rPr dirty="0" err="1"/>
              <a:t>ansiennitetstrinn</a:t>
            </a:r>
            <a:endParaRPr dirty="0"/>
          </a:p>
          <a:p>
            <a:r>
              <a:rPr dirty="0"/>
              <a:t>PB‑</a:t>
            </a:r>
            <a:r>
              <a:rPr dirty="0" err="1"/>
              <a:t>nivåer</a:t>
            </a:r>
            <a:r>
              <a:rPr dirty="0"/>
              <a:t> </a:t>
            </a:r>
            <a:r>
              <a:rPr dirty="0" err="1"/>
              <a:t>ivaretas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overgangsperioden</a:t>
            </a:r>
            <a:endParaRPr dirty="0"/>
          </a:p>
          <a:p>
            <a:r>
              <a:rPr lang="nb-NO" dirty="0"/>
              <a:t>KA‑stigen passerer PB‑nivå etter noen år</a:t>
            </a:r>
          </a:p>
          <a:p>
            <a:r>
              <a:rPr lang="nb-NO" dirty="0"/>
              <a:t>Ansatte går over til KA‑stigen når denne gir høyere lønn</a:t>
            </a:r>
          </a:p>
          <a:p>
            <a:r>
              <a:rPr lang="nb-NO" dirty="0"/>
              <a:t>Deretter følger videre lønnsutvikling KA‑regulativet</a:t>
            </a:r>
          </a:p>
          <a:p>
            <a:r>
              <a:rPr lang="nb-NO" dirty="0"/>
              <a:t>Vi vil i konverteringen bruke </a:t>
            </a:r>
            <a:r>
              <a:rPr lang="nb-NO"/>
              <a:t>8 Lønnsgrupper (1 mer enn KA)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AC244-FD78-155F-C8D8-0DF52DDCC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8814"/>
            <a:ext cx="9144000" cy="5524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4FEC9EF5-650E-6A0A-99DE-FFE997AF97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535317"/>
              </p:ext>
            </p:extLst>
          </p:nvPr>
        </p:nvGraphicFramePr>
        <p:xfrm>
          <a:off x="597193" y="532644"/>
          <a:ext cx="7617110" cy="4297011"/>
        </p:xfrm>
        <a:graphic>
          <a:graphicData uri="http://schemas.openxmlformats.org/drawingml/2006/table">
            <a:tbl>
              <a:tblPr/>
              <a:tblGrid>
                <a:gridCol w="750835">
                  <a:extLst>
                    <a:ext uri="{9D8B030D-6E8A-4147-A177-3AD203B41FA5}">
                      <a16:colId xmlns:a16="http://schemas.microsoft.com/office/drawing/2014/main" val="3906348577"/>
                    </a:ext>
                  </a:extLst>
                </a:gridCol>
                <a:gridCol w="847796">
                  <a:extLst>
                    <a:ext uri="{9D8B030D-6E8A-4147-A177-3AD203B41FA5}">
                      <a16:colId xmlns:a16="http://schemas.microsoft.com/office/drawing/2014/main" val="1906819134"/>
                    </a:ext>
                  </a:extLst>
                </a:gridCol>
                <a:gridCol w="750854">
                  <a:extLst>
                    <a:ext uri="{9D8B030D-6E8A-4147-A177-3AD203B41FA5}">
                      <a16:colId xmlns:a16="http://schemas.microsoft.com/office/drawing/2014/main" val="1753612327"/>
                    </a:ext>
                  </a:extLst>
                </a:gridCol>
                <a:gridCol w="750835">
                  <a:extLst>
                    <a:ext uri="{9D8B030D-6E8A-4147-A177-3AD203B41FA5}">
                      <a16:colId xmlns:a16="http://schemas.microsoft.com/office/drawing/2014/main" val="2237586730"/>
                    </a:ext>
                  </a:extLst>
                </a:gridCol>
                <a:gridCol w="750835">
                  <a:extLst>
                    <a:ext uri="{9D8B030D-6E8A-4147-A177-3AD203B41FA5}">
                      <a16:colId xmlns:a16="http://schemas.microsoft.com/office/drawing/2014/main" val="1021053171"/>
                    </a:ext>
                  </a:extLst>
                </a:gridCol>
                <a:gridCol w="750835">
                  <a:extLst>
                    <a:ext uri="{9D8B030D-6E8A-4147-A177-3AD203B41FA5}">
                      <a16:colId xmlns:a16="http://schemas.microsoft.com/office/drawing/2014/main" val="1128227340"/>
                    </a:ext>
                  </a:extLst>
                </a:gridCol>
                <a:gridCol w="753780">
                  <a:extLst>
                    <a:ext uri="{9D8B030D-6E8A-4147-A177-3AD203B41FA5}">
                      <a16:colId xmlns:a16="http://schemas.microsoft.com/office/drawing/2014/main" val="4073187583"/>
                    </a:ext>
                  </a:extLst>
                </a:gridCol>
                <a:gridCol w="753780">
                  <a:extLst>
                    <a:ext uri="{9D8B030D-6E8A-4147-A177-3AD203B41FA5}">
                      <a16:colId xmlns:a16="http://schemas.microsoft.com/office/drawing/2014/main" val="635383282"/>
                    </a:ext>
                  </a:extLst>
                </a:gridCol>
                <a:gridCol w="753780">
                  <a:extLst>
                    <a:ext uri="{9D8B030D-6E8A-4147-A177-3AD203B41FA5}">
                      <a16:colId xmlns:a16="http://schemas.microsoft.com/office/drawing/2014/main" val="469200198"/>
                    </a:ext>
                  </a:extLst>
                </a:gridCol>
                <a:gridCol w="753780">
                  <a:extLst>
                    <a:ext uri="{9D8B030D-6E8A-4147-A177-3AD203B41FA5}">
                      <a16:colId xmlns:a16="http://schemas.microsoft.com/office/drawing/2014/main" val="3616278366"/>
                    </a:ext>
                  </a:extLst>
                </a:gridCol>
              </a:tblGrid>
              <a:tr h="273551"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HENGEAVTALE FOR GARANTILØNN OG ANSIENNITET KA OG PB  I NORGE 2026</a:t>
                      </a:r>
                      <a:endParaRPr lang="nb-NO" sz="3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03" marR="84603" marT="42302" marB="423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013180"/>
                  </a:ext>
                </a:extLst>
              </a:tr>
              <a:tr h="273551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Overgangsordning  - mulig veiledning</a:t>
                      </a:r>
                      <a:endParaRPr lang="nb-NO" sz="17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603" marR="84603" marT="42302" marB="423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481094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309093"/>
                  </a:ext>
                </a:extLst>
              </a:tr>
              <a:tr h="3278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Lønns-</a:t>
                      </a:r>
                      <a:endParaRPr lang="nb-NO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Garantilønn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 år 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 år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247854"/>
                  </a:ext>
                </a:extLst>
              </a:tr>
              <a:tr h="350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gruppe</a:t>
                      </a:r>
                      <a:endParaRPr lang="nb-NO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775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672880"/>
                  </a:ext>
                </a:extLst>
              </a:tr>
              <a:tr h="2118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Lønns-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Tillegg ans.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3 000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8 100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46 300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39 800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741498"/>
                  </a:ext>
                </a:extLst>
              </a:tr>
              <a:tr h="2118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gr. 1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78012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 i dag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Laveste årsl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397 000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397 000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397 000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400 000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408 100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454 400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494 200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759201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65196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598392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PB i dag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(LG1, Grunnl.)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412 800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421 400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430 200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438 400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459 300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478 400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035978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861104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Ny stige 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404 900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408 100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454 400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494 200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963517"/>
                  </a:ext>
                </a:extLst>
              </a:tr>
              <a:tr h="197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486 300</a:t>
                      </a:r>
                      <a:endParaRPr lang="nb-NO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b-N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494 200</a:t>
                      </a:r>
                      <a:endParaRPr lang="nb-NO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13" marR="8813" marT="88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396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257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BCF320BF2D864EBB339FB03A93CE82" ma:contentTypeVersion="15" ma:contentTypeDescription="Opprett et nytt dokument." ma:contentTypeScope="" ma:versionID="18a389d5374653ca97363c3d692ade9a">
  <xsd:schema xmlns:xsd="http://www.w3.org/2001/XMLSchema" xmlns:xs="http://www.w3.org/2001/XMLSchema" xmlns:p="http://schemas.microsoft.com/office/2006/metadata/properties" xmlns:ns2="f15ca19e-35ec-4e83-91b7-ab4487d6c082" xmlns:ns3="d4636601-ab93-4f71-9d0b-d56953ac07c8" targetNamespace="http://schemas.microsoft.com/office/2006/metadata/properties" ma:root="true" ma:fieldsID="c0307496f5a393b558e513c63dfd00ab" ns2:_="" ns3:_="">
    <xsd:import namespace="f15ca19e-35ec-4e83-91b7-ab4487d6c082"/>
    <xsd:import namespace="d4636601-ab93-4f71-9d0b-d56953ac07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a19e-35ec-4e83-91b7-ab4487d6c0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3678599c-7e48-4733-8a60-c001914196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636601-ab93-4f71-9d0b-d56953ac07c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f621183-eea0-465d-9b1e-754ce141406a}" ma:internalName="TaxCatchAll" ma:showField="CatchAllData" ma:web="d4636601-ab93-4f71-9d0b-d56953ac07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636601-ab93-4f71-9d0b-d56953ac07c8" xsi:nil="true"/>
    <lcf76f155ced4ddcb4097134ff3c332f xmlns="f15ca19e-35ec-4e83-91b7-ab4487d6c0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49B927-A488-4530-8C3B-EA6425700D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a19e-35ec-4e83-91b7-ab4487d6c082"/>
    <ds:schemaRef ds:uri="d4636601-ab93-4f71-9d0b-d56953ac07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3EF4DD-AAEE-49EA-AFB6-3F267813B4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6464C5-45F5-4F67-8076-8289B21F0DE7}">
  <ds:schemaRefs>
    <ds:schemaRef ds:uri="http://schemas.microsoft.com/office/2006/metadata/properties"/>
    <ds:schemaRef ds:uri="http://schemas.microsoft.com/office/infopath/2007/PartnerControls"/>
    <ds:schemaRef ds:uri="d4636601-ab93-4f71-9d0b-d56953ac07c8"/>
    <ds:schemaRef ds:uri="f15ca19e-35ec-4e83-91b7-ab4487d6c08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685</Words>
  <Application>Microsoft Macintosh PowerPoint</Application>
  <PresentationFormat>Skjermfremvisning (16:9)</PresentationFormat>
  <Paragraphs>146</Paragraphs>
  <Slides>11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Aptos</vt:lpstr>
      <vt:lpstr>Aptos Narrow</vt:lpstr>
      <vt:lpstr>Arial</vt:lpstr>
      <vt:lpstr>Calibri</vt:lpstr>
      <vt:lpstr>Office Theme</vt:lpstr>
      <vt:lpstr>To lønnssystemer – én overgang</vt:lpstr>
      <vt:lpstr>Bakgrunn og behov</vt:lpstr>
      <vt:lpstr>Forhandlingsutvalget</vt:lpstr>
      <vt:lpstr>Dagens PB‑lønnssystem</vt:lpstr>
      <vt:lpstr>KA‑lønnssystemet</vt:lpstr>
      <vt:lpstr>KAs‑ lønnssystem</vt:lpstr>
      <vt:lpstr>Hovedforskjeller PB vs. KA</vt:lpstr>
      <vt:lpstr>Prinsipper for konvertering</vt:lpstr>
      <vt:lpstr>Overgangsperiode og fleksibilitet</vt:lpstr>
      <vt:lpstr>Eksempel på praktisk konvertering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Jan Eilert Aakre</cp:lastModifiedBy>
  <cp:revision>57</cp:revision>
  <dcterms:created xsi:type="dcterms:W3CDTF">2013-01-27T09:14:16Z</dcterms:created>
  <dcterms:modified xsi:type="dcterms:W3CDTF">2026-08-18T09:49:54Z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0x01010058BCF320BF2D864EBB339FB03A93CE82</vt:lpwstr>
  </property>
  <property fmtid="{D5CDD505-2E9C-101B-9397-08002B2CF9AE}" pid="3" name="MediaServiceImageTags">
    <vt:lpwstr/>
  </property>
</Properties>
</file>